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50F"/>
    <a:srgbClr val="F78E03"/>
    <a:srgbClr val="A79C5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2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8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0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3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33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86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5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65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64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133F-9EEF-4A50-B065-5904F6AB28F3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58AB-2A1A-4050-9DE2-98F6BC119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04DF8-5701-429A-A106-9ACE5FE4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>ORGANIZAČNÍ </a:t>
            </a:r>
            <a:r>
              <a:rPr lang="cs-CZ" sz="3200" dirty="0" smtClean="0"/>
              <a:t>SCHÉMA - VÝMĚNÍK </a:t>
            </a:r>
            <a:r>
              <a:rPr lang="cs-CZ" sz="1600" dirty="0" smtClean="0"/>
              <a:t>(březen </a:t>
            </a:r>
            <a:r>
              <a:rPr lang="cs-CZ" sz="1600" dirty="0" smtClean="0"/>
              <a:t>2022)</a:t>
            </a:r>
            <a:endParaRPr lang="cs-CZ" sz="3200" dirty="0"/>
          </a:p>
        </p:txBody>
      </p:sp>
      <p:sp>
        <p:nvSpPr>
          <p:cNvPr id="6" name="Zaoblený obdélník 5"/>
          <p:cNvSpPr/>
          <p:nvPr/>
        </p:nvSpPr>
        <p:spPr>
          <a:xfrm>
            <a:off x="7550308" y="3338904"/>
            <a:ext cx="2276247" cy="402866"/>
          </a:xfrm>
          <a:prstGeom prst="roundRect">
            <a:avLst>
              <a:gd name="adj" fmla="val 103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600" dirty="0" smtClean="0"/>
          </a:p>
          <a:p>
            <a:pPr lvl="0" algn="ctr"/>
            <a:r>
              <a:rPr lang="cs-CZ" sz="1200" dirty="0" smtClean="0"/>
              <a:t>zaměstnanci </a:t>
            </a:r>
            <a:endParaRPr lang="cs-CZ" sz="1200" dirty="0"/>
          </a:p>
          <a:p>
            <a:pPr lvl="0" algn="ctr"/>
            <a:r>
              <a:rPr lang="cs-CZ" sz="1200" dirty="0" smtClean="0"/>
              <a:t>  kuchyň</a:t>
            </a:r>
            <a:r>
              <a:rPr lang="cs-CZ" sz="1200" dirty="0" smtClean="0"/>
              <a:t>, pečení</a:t>
            </a:r>
            <a:endParaRPr lang="cs-CZ" sz="1200" dirty="0"/>
          </a:p>
          <a:p>
            <a:pPr algn="ctr"/>
            <a:endParaRPr lang="cs-CZ" dirty="0"/>
          </a:p>
        </p:txBody>
      </p:sp>
      <p:sp>
        <p:nvSpPr>
          <p:cNvPr id="23" name="Zaoblený obdélník 22"/>
          <p:cNvSpPr/>
          <p:nvPr/>
        </p:nvSpPr>
        <p:spPr>
          <a:xfrm>
            <a:off x="7562733" y="2907296"/>
            <a:ext cx="2263822" cy="393340"/>
          </a:xfrm>
          <a:prstGeom prst="roundRect">
            <a:avLst>
              <a:gd name="adj" fmla="val 103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600" dirty="0" smtClean="0"/>
          </a:p>
          <a:p>
            <a:pPr lvl="0" algn="ctr"/>
            <a:r>
              <a:rPr lang="cs-CZ" sz="1200" dirty="0" smtClean="0"/>
              <a:t>zaměstnanci </a:t>
            </a:r>
            <a:endParaRPr lang="cs-CZ" sz="1200" dirty="0"/>
          </a:p>
          <a:p>
            <a:pPr lvl="0" algn="ctr"/>
            <a:r>
              <a:rPr lang="cs-CZ" sz="1200" dirty="0" smtClean="0"/>
              <a:t>baru</a:t>
            </a:r>
            <a:endParaRPr lang="cs-CZ" sz="1200" dirty="0"/>
          </a:p>
          <a:p>
            <a:pPr algn="ctr"/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7620413" y="3408972"/>
            <a:ext cx="598707" cy="285867"/>
          </a:xfrm>
          <a:prstGeom prst="roundRect">
            <a:avLst>
              <a:gd name="adj" fmla="val 103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600" dirty="0" smtClean="0"/>
          </a:p>
          <a:p>
            <a:pPr lvl="0" algn="ctr"/>
            <a:r>
              <a:rPr lang="cs-CZ" sz="700" dirty="0" smtClean="0"/>
              <a:t>hlavní kuchařka</a:t>
            </a:r>
            <a:endParaRPr lang="cs-CZ" sz="700" dirty="0"/>
          </a:p>
          <a:p>
            <a:pPr algn="ctr"/>
            <a:endParaRPr lang="cs-CZ" sz="1600" dirty="0"/>
          </a:p>
        </p:txBody>
      </p:sp>
      <p:sp>
        <p:nvSpPr>
          <p:cNvPr id="25" name="Zaoblený obdélník 24"/>
          <p:cNvSpPr/>
          <p:nvPr/>
        </p:nvSpPr>
        <p:spPr>
          <a:xfrm>
            <a:off x="7620413" y="2955128"/>
            <a:ext cx="598707" cy="294773"/>
          </a:xfrm>
          <a:prstGeom prst="roundRect">
            <a:avLst>
              <a:gd name="adj" fmla="val 103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600" dirty="0" smtClean="0"/>
          </a:p>
          <a:p>
            <a:pPr lvl="0" algn="ctr"/>
            <a:r>
              <a:rPr lang="cs-CZ" sz="700" dirty="0"/>
              <a:t>h</a:t>
            </a:r>
            <a:r>
              <a:rPr lang="cs-CZ" sz="700" dirty="0" smtClean="0"/>
              <a:t>lavní barmanka</a:t>
            </a:r>
            <a:endParaRPr lang="cs-CZ" sz="700" dirty="0"/>
          </a:p>
          <a:p>
            <a:pPr algn="ctr"/>
            <a:endParaRPr lang="cs-CZ" dirty="0"/>
          </a:p>
        </p:txBody>
      </p:sp>
      <p:cxnSp>
        <p:nvCxnSpPr>
          <p:cNvPr id="64" name="Přímá spojnice se šipkou 63"/>
          <p:cNvCxnSpPr/>
          <p:nvPr/>
        </p:nvCxnSpPr>
        <p:spPr>
          <a:xfrm>
            <a:off x="3182453" y="3373263"/>
            <a:ext cx="2115695" cy="43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endCxn id="6" idx="1"/>
          </p:cNvCxnSpPr>
          <p:nvPr/>
        </p:nvCxnSpPr>
        <p:spPr>
          <a:xfrm>
            <a:off x="6008237" y="3439299"/>
            <a:ext cx="1542071" cy="1010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>
            <a:endCxn id="23" idx="1"/>
          </p:cNvCxnSpPr>
          <p:nvPr/>
        </p:nvCxnSpPr>
        <p:spPr>
          <a:xfrm flipV="1">
            <a:off x="6011576" y="3103966"/>
            <a:ext cx="1551157" cy="3307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 flipH="1">
            <a:off x="5159747" y="1075864"/>
            <a:ext cx="51209" cy="51810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7383862" y="950445"/>
            <a:ext cx="18420" cy="535474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aoblený obdélník 103"/>
          <p:cNvSpPr/>
          <p:nvPr/>
        </p:nvSpPr>
        <p:spPr>
          <a:xfrm>
            <a:off x="3687804" y="5242649"/>
            <a:ext cx="811451" cy="351445"/>
          </a:xfrm>
          <a:prstGeom prst="roundRect">
            <a:avLst>
              <a:gd name="adj" fmla="val 9550"/>
            </a:avLst>
          </a:prstGeom>
          <a:solidFill>
            <a:srgbClr val="A79C59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účetní</a:t>
            </a:r>
          </a:p>
        </p:txBody>
      </p:sp>
      <p:cxnSp>
        <p:nvCxnSpPr>
          <p:cNvPr id="106" name="Přímá spojnice se šipkou 105"/>
          <p:cNvCxnSpPr>
            <a:endCxn id="104" idx="1"/>
          </p:cNvCxnSpPr>
          <p:nvPr/>
        </p:nvCxnSpPr>
        <p:spPr>
          <a:xfrm>
            <a:off x="3213756" y="3364462"/>
            <a:ext cx="474048" cy="20539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římá spojnice 4"/>
          <p:cNvSpPr txBox="1"/>
          <p:nvPr/>
        </p:nvSpPr>
        <p:spPr>
          <a:xfrm rot="17212975">
            <a:off x="2868306" y="2725579"/>
            <a:ext cx="80997" cy="809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0" rIns="12700" bIns="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500" kern="1200"/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3183163" y="2468463"/>
            <a:ext cx="429650" cy="862548"/>
          </a:xfrm>
          <a:prstGeom prst="straightConnector1">
            <a:avLst/>
          </a:prstGeom>
          <a:ln w="127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Přímá spojnice se šipkou 136"/>
          <p:cNvCxnSpPr/>
          <p:nvPr/>
        </p:nvCxnSpPr>
        <p:spPr>
          <a:xfrm>
            <a:off x="3192328" y="3350699"/>
            <a:ext cx="2068147" cy="22045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Přímá spojnice 201"/>
          <p:cNvCxnSpPr/>
          <p:nvPr/>
        </p:nvCxnSpPr>
        <p:spPr>
          <a:xfrm>
            <a:off x="2268744" y="1166214"/>
            <a:ext cx="665" cy="510689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Zaoblený obdélník 202"/>
          <p:cNvSpPr/>
          <p:nvPr/>
        </p:nvSpPr>
        <p:spPr>
          <a:xfrm>
            <a:off x="755564" y="3116524"/>
            <a:ext cx="1210827" cy="50618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představenstvo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Výměníku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205" name="Přímá spojnice se šipkou 204"/>
          <p:cNvCxnSpPr>
            <a:stCxn id="203" idx="3"/>
          </p:cNvCxnSpPr>
          <p:nvPr/>
        </p:nvCxnSpPr>
        <p:spPr>
          <a:xfrm>
            <a:off x="1966391" y="3369617"/>
            <a:ext cx="590746" cy="364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Zaoblený obdélník 207"/>
          <p:cNvSpPr/>
          <p:nvPr/>
        </p:nvSpPr>
        <p:spPr>
          <a:xfrm>
            <a:off x="748988" y="1519278"/>
            <a:ext cx="1275900" cy="379745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č</a:t>
            </a:r>
            <a:r>
              <a:rPr lang="cs-CZ" sz="1200" dirty="0" smtClean="0">
                <a:solidFill>
                  <a:schemeClr val="tx1"/>
                </a:solidFill>
              </a:rPr>
              <a:t>lenská schůze </a:t>
            </a:r>
            <a:r>
              <a:rPr lang="cs-CZ" sz="1200" dirty="0" smtClean="0">
                <a:solidFill>
                  <a:schemeClr val="tx1"/>
                </a:solidFill>
              </a:rPr>
              <a:t>Výměníku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210" name="Přímá spojnice se šipkou 209"/>
          <p:cNvCxnSpPr/>
          <p:nvPr/>
        </p:nvCxnSpPr>
        <p:spPr>
          <a:xfrm flipH="1">
            <a:off x="1039341" y="1892285"/>
            <a:ext cx="423" cy="12244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7557549" y="5981057"/>
            <a:ext cx="1218321" cy="149943"/>
          </a:xfrm>
          <a:prstGeom prst="roundRect">
            <a:avLst/>
          </a:prstGeom>
          <a:solidFill>
            <a:srgbClr val="F78E03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bg1"/>
                </a:solidFill>
              </a:rPr>
              <a:t>administrativa</a:t>
            </a:r>
            <a:endParaRPr lang="cs-CZ" sz="1050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556978" y="4342511"/>
            <a:ext cx="987312" cy="36311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bg1"/>
                </a:solidFill>
              </a:rPr>
              <a:t>provozní zaměstnanec</a:t>
            </a:r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95" name="Zaoblený obdélník 94"/>
          <p:cNvSpPr/>
          <p:nvPr/>
        </p:nvSpPr>
        <p:spPr>
          <a:xfrm>
            <a:off x="8646569" y="4544227"/>
            <a:ext cx="1179986" cy="16397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bg1"/>
                </a:solidFill>
              </a:rPr>
              <a:t>údržba</a:t>
            </a:r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97" name="Zaoblený obdélník 96"/>
          <p:cNvSpPr/>
          <p:nvPr/>
        </p:nvSpPr>
        <p:spPr>
          <a:xfrm>
            <a:off x="8646568" y="4346231"/>
            <a:ext cx="1179987" cy="16763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bg1"/>
                </a:solidFill>
              </a:rPr>
              <a:t>doprava</a:t>
            </a:r>
            <a:endParaRPr lang="cs-CZ" sz="1000" dirty="0">
              <a:solidFill>
                <a:schemeClr val="bg1"/>
              </a:solidFill>
            </a:endParaRPr>
          </a:p>
        </p:txBody>
      </p:sp>
      <p:sp>
        <p:nvSpPr>
          <p:cNvPr id="134" name="Zaoblený obdélník 133"/>
          <p:cNvSpPr/>
          <p:nvPr/>
        </p:nvSpPr>
        <p:spPr>
          <a:xfrm>
            <a:off x="1245552" y="2085494"/>
            <a:ext cx="735464" cy="337904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dozorčí rada 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136" name="Přímá spojnice se šipkou 135"/>
          <p:cNvCxnSpPr/>
          <p:nvPr/>
        </p:nvCxnSpPr>
        <p:spPr>
          <a:xfrm flipH="1">
            <a:off x="1613284" y="1910755"/>
            <a:ext cx="311" cy="1719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Přímá spojnice se šipkou 149"/>
          <p:cNvCxnSpPr/>
          <p:nvPr/>
        </p:nvCxnSpPr>
        <p:spPr>
          <a:xfrm>
            <a:off x="6017241" y="4968673"/>
            <a:ext cx="1539737" cy="599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Přímá spojnice se šipkou 153"/>
          <p:cNvCxnSpPr/>
          <p:nvPr/>
        </p:nvCxnSpPr>
        <p:spPr>
          <a:xfrm>
            <a:off x="6017241" y="4020956"/>
            <a:ext cx="1511757" cy="108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Přímá spojnice se šipkou 155"/>
          <p:cNvCxnSpPr>
            <a:endCxn id="4" idx="1"/>
          </p:cNvCxnSpPr>
          <p:nvPr/>
        </p:nvCxnSpPr>
        <p:spPr>
          <a:xfrm>
            <a:off x="4499255" y="6041707"/>
            <a:ext cx="3058294" cy="143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Přímá spojnice se šipkou 158"/>
          <p:cNvCxnSpPr/>
          <p:nvPr/>
        </p:nvCxnSpPr>
        <p:spPr>
          <a:xfrm>
            <a:off x="5985301" y="5515651"/>
            <a:ext cx="1571677" cy="243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endCxn id="10" idx="1"/>
          </p:cNvCxnSpPr>
          <p:nvPr/>
        </p:nvCxnSpPr>
        <p:spPr>
          <a:xfrm flipV="1">
            <a:off x="5997030" y="4524067"/>
            <a:ext cx="1559948" cy="4528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/>
          <p:nvPr/>
        </p:nvCxnSpPr>
        <p:spPr>
          <a:xfrm flipV="1">
            <a:off x="3192479" y="1373113"/>
            <a:ext cx="491948" cy="20037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se šipkou 91"/>
          <p:cNvCxnSpPr/>
          <p:nvPr/>
        </p:nvCxnSpPr>
        <p:spPr>
          <a:xfrm>
            <a:off x="3201331" y="3382839"/>
            <a:ext cx="2076015" cy="16170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>
            <a:off x="3192894" y="3379224"/>
            <a:ext cx="2087791" cy="6563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/>
          <p:cNvGrpSpPr/>
          <p:nvPr/>
        </p:nvGrpSpPr>
        <p:grpSpPr>
          <a:xfrm>
            <a:off x="624782" y="864504"/>
            <a:ext cx="11244127" cy="5539521"/>
            <a:chOff x="396240" y="882005"/>
            <a:chExt cx="11117580" cy="5820981"/>
          </a:xfrm>
        </p:grpSpPr>
        <p:sp>
          <p:nvSpPr>
            <p:cNvPr id="9" name="Obdélník 8"/>
            <p:cNvSpPr/>
            <p:nvPr/>
          </p:nvSpPr>
          <p:spPr>
            <a:xfrm>
              <a:off x="396240" y="882005"/>
              <a:ext cx="11117580" cy="5820981"/>
            </a:xfrm>
            <a:prstGeom prst="rect">
              <a:avLst/>
            </a:prstGeom>
            <a:ln>
              <a:solidFill>
                <a:schemeClr val="accent1">
                  <a:shade val="80000"/>
                  <a:hueOff val="0"/>
                  <a:satOff val="0"/>
                  <a:lumOff val="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sp>
        <p:sp>
          <p:nvSpPr>
            <p:cNvPr id="11" name="Volný tvar 10"/>
            <p:cNvSpPr/>
            <p:nvPr/>
          </p:nvSpPr>
          <p:spPr>
            <a:xfrm>
              <a:off x="2298380" y="3332574"/>
              <a:ext cx="636658" cy="430006"/>
            </a:xfrm>
            <a:custGeom>
              <a:avLst/>
              <a:gdLst>
                <a:gd name="connsiteX0" fmla="*/ 0 w 653178"/>
                <a:gd name="connsiteY0" fmla="*/ 54004 h 540038"/>
                <a:gd name="connsiteX1" fmla="*/ 54004 w 653178"/>
                <a:gd name="connsiteY1" fmla="*/ 0 h 540038"/>
                <a:gd name="connsiteX2" fmla="*/ 599174 w 653178"/>
                <a:gd name="connsiteY2" fmla="*/ 0 h 540038"/>
                <a:gd name="connsiteX3" fmla="*/ 653178 w 653178"/>
                <a:gd name="connsiteY3" fmla="*/ 54004 h 540038"/>
                <a:gd name="connsiteX4" fmla="*/ 653178 w 653178"/>
                <a:gd name="connsiteY4" fmla="*/ 486034 h 540038"/>
                <a:gd name="connsiteX5" fmla="*/ 599174 w 653178"/>
                <a:gd name="connsiteY5" fmla="*/ 540038 h 540038"/>
                <a:gd name="connsiteX6" fmla="*/ 54004 w 653178"/>
                <a:gd name="connsiteY6" fmla="*/ 540038 h 540038"/>
                <a:gd name="connsiteX7" fmla="*/ 0 w 653178"/>
                <a:gd name="connsiteY7" fmla="*/ 486034 h 540038"/>
                <a:gd name="connsiteX8" fmla="*/ 0 w 653178"/>
                <a:gd name="connsiteY8" fmla="*/ 54004 h 5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178" h="540038">
                  <a:moveTo>
                    <a:pt x="0" y="54004"/>
                  </a:moveTo>
                  <a:cubicBezTo>
                    <a:pt x="0" y="24178"/>
                    <a:pt x="24178" y="0"/>
                    <a:pt x="54004" y="0"/>
                  </a:cubicBezTo>
                  <a:lnTo>
                    <a:pt x="599174" y="0"/>
                  </a:lnTo>
                  <a:cubicBezTo>
                    <a:pt x="629000" y="0"/>
                    <a:pt x="653178" y="24178"/>
                    <a:pt x="653178" y="54004"/>
                  </a:cubicBezTo>
                  <a:lnTo>
                    <a:pt x="653178" y="486034"/>
                  </a:lnTo>
                  <a:cubicBezTo>
                    <a:pt x="653178" y="515860"/>
                    <a:pt x="629000" y="540038"/>
                    <a:pt x="599174" y="540038"/>
                  </a:cubicBezTo>
                  <a:lnTo>
                    <a:pt x="54004" y="540038"/>
                  </a:lnTo>
                  <a:cubicBezTo>
                    <a:pt x="24178" y="540038"/>
                    <a:pt x="0" y="515860"/>
                    <a:pt x="0" y="486034"/>
                  </a:cubicBezTo>
                  <a:lnTo>
                    <a:pt x="0" y="54004"/>
                  </a:lnTo>
                  <a:close/>
                </a:path>
              </a:pathLst>
            </a:custGeom>
            <a:solidFill>
              <a:srgbClr val="92D050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" tIns="23437" rIns="23437" bIns="23437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ředitel </a:t>
              </a: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418115" y="1217957"/>
              <a:ext cx="811904" cy="505501"/>
            </a:xfrm>
            <a:custGeom>
              <a:avLst/>
              <a:gdLst>
                <a:gd name="connsiteX0" fmla="*/ 0 w 888668"/>
                <a:gd name="connsiteY0" fmla="*/ 49560 h 495604"/>
                <a:gd name="connsiteX1" fmla="*/ 49560 w 888668"/>
                <a:gd name="connsiteY1" fmla="*/ 0 h 495604"/>
                <a:gd name="connsiteX2" fmla="*/ 839108 w 888668"/>
                <a:gd name="connsiteY2" fmla="*/ 0 h 495604"/>
                <a:gd name="connsiteX3" fmla="*/ 888668 w 888668"/>
                <a:gd name="connsiteY3" fmla="*/ 49560 h 495604"/>
                <a:gd name="connsiteX4" fmla="*/ 888668 w 888668"/>
                <a:gd name="connsiteY4" fmla="*/ 446044 h 495604"/>
                <a:gd name="connsiteX5" fmla="*/ 839108 w 888668"/>
                <a:gd name="connsiteY5" fmla="*/ 495604 h 495604"/>
                <a:gd name="connsiteX6" fmla="*/ 49560 w 888668"/>
                <a:gd name="connsiteY6" fmla="*/ 495604 h 495604"/>
                <a:gd name="connsiteX7" fmla="*/ 0 w 888668"/>
                <a:gd name="connsiteY7" fmla="*/ 446044 h 495604"/>
                <a:gd name="connsiteX8" fmla="*/ 0 w 888668"/>
                <a:gd name="connsiteY8" fmla="*/ 49560 h 49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668" h="495604">
                  <a:moveTo>
                    <a:pt x="0" y="49560"/>
                  </a:moveTo>
                  <a:cubicBezTo>
                    <a:pt x="0" y="22189"/>
                    <a:pt x="22189" y="0"/>
                    <a:pt x="49560" y="0"/>
                  </a:cubicBezTo>
                  <a:lnTo>
                    <a:pt x="839108" y="0"/>
                  </a:lnTo>
                  <a:cubicBezTo>
                    <a:pt x="866479" y="0"/>
                    <a:pt x="888668" y="22189"/>
                    <a:pt x="888668" y="49560"/>
                  </a:cubicBezTo>
                  <a:lnTo>
                    <a:pt x="888668" y="446044"/>
                  </a:lnTo>
                  <a:cubicBezTo>
                    <a:pt x="888668" y="473415"/>
                    <a:pt x="866479" y="495604"/>
                    <a:pt x="839108" y="495604"/>
                  </a:cubicBezTo>
                  <a:lnTo>
                    <a:pt x="49560" y="495604"/>
                  </a:lnTo>
                  <a:cubicBezTo>
                    <a:pt x="22189" y="495604"/>
                    <a:pt x="0" y="473415"/>
                    <a:pt x="0" y="446044"/>
                  </a:cubicBezTo>
                  <a:lnTo>
                    <a:pt x="0" y="49560"/>
                  </a:lnTo>
                  <a:close/>
                </a:path>
              </a:pathLst>
            </a:custGeom>
            <a:solidFill>
              <a:srgbClr val="FFC000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36" tIns="22136" rIns="22136" bIns="2213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soc. </a:t>
              </a:r>
              <a:r>
                <a:rPr lang="cs-CZ" sz="1000" kern="1200" dirty="0" smtClean="0"/>
                <a:t>služeb</a:t>
              </a:r>
              <a:endParaRPr lang="cs-CZ" sz="1000" kern="1200" dirty="0" smtClean="0"/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3429459" y="6107007"/>
              <a:ext cx="797649" cy="405638"/>
            </a:xfrm>
            <a:custGeom>
              <a:avLst/>
              <a:gdLst>
                <a:gd name="connsiteX0" fmla="*/ 0 w 924910"/>
                <a:gd name="connsiteY0" fmla="*/ 58528 h 585280"/>
                <a:gd name="connsiteX1" fmla="*/ 58528 w 924910"/>
                <a:gd name="connsiteY1" fmla="*/ 0 h 585280"/>
                <a:gd name="connsiteX2" fmla="*/ 866382 w 924910"/>
                <a:gd name="connsiteY2" fmla="*/ 0 h 585280"/>
                <a:gd name="connsiteX3" fmla="*/ 924910 w 924910"/>
                <a:gd name="connsiteY3" fmla="*/ 58528 h 585280"/>
                <a:gd name="connsiteX4" fmla="*/ 924910 w 924910"/>
                <a:gd name="connsiteY4" fmla="*/ 526752 h 585280"/>
                <a:gd name="connsiteX5" fmla="*/ 866382 w 924910"/>
                <a:gd name="connsiteY5" fmla="*/ 585280 h 585280"/>
                <a:gd name="connsiteX6" fmla="*/ 58528 w 924910"/>
                <a:gd name="connsiteY6" fmla="*/ 585280 h 585280"/>
                <a:gd name="connsiteX7" fmla="*/ 0 w 924910"/>
                <a:gd name="connsiteY7" fmla="*/ 526752 h 585280"/>
                <a:gd name="connsiteX8" fmla="*/ 0 w 924910"/>
                <a:gd name="connsiteY8" fmla="*/ 58528 h 58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4910" h="585280">
                  <a:moveTo>
                    <a:pt x="0" y="58528"/>
                  </a:moveTo>
                  <a:cubicBezTo>
                    <a:pt x="0" y="26204"/>
                    <a:pt x="26204" y="0"/>
                    <a:pt x="58528" y="0"/>
                  </a:cubicBezTo>
                  <a:lnTo>
                    <a:pt x="866382" y="0"/>
                  </a:lnTo>
                  <a:cubicBezTo>
                    <a:pt x="898706" y="0"/>
                    <a:pt x="924910" y="26204"/>
                    <a:pt x="924910" y="58528"/>
                  </a:cubicBezTo>
                  <a:lnTo>
                    <a:pt x="924910" y="526752"/>
                  </a:lnTo>
                  <a:cubicBezTo>
                    <a:pt x="924910" y="559076"/>
                    <a:pt x="898706" y="585280"/>
                    <a:pt x="866382" y="585280"/>
                  </a:cubicBezTo>
                  <a:lnTo>
                    <a:pt x="58528" y="585280"/>
                  </a:lnTo>
                  <a:cubicBezTo>
                    <a:pt x="26204" y="585280"/>
                    <a:pt x="0" y="559076"/>
                    <a:pt x="0" y="526752"/>
                  </a:cubicBezTo>
                  <a:lnTo>
                    <a:pt x="0" y="58528"/>
                  </a:lnTo>
                  <a:close/>
                </a:path>
              </a:pathLst>
            </a:custGeom>
            <a:solidFill>
              <a:srgbClr val="F1750F">
                <a:alpha val="62353"/>
              </a:srgbClr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27" tIns="24127" rIns="24127" bIns="2412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personalistka</a:t>
              </a:r>
              <a:endParaRPr lang="cs-CZ" sz="1000" kern="1200" dirty="0" smtClean="0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4999743" y="3366347"/>
              <a:ext cx="719364" cy="396232"/>
            </a:xfrm>
            <a:custGeom>
              <a:avLst/>
              <a:gdLst>
                <a:gd name="connsiteX0" fmla="*/ 0 w 934085"/>
                <a:gd name="connsiteY0" fmla="*/ 51610 h 516098"/>
                <a:gd name="connsiteX1" fmla="*/ 51610 w 934085"/>
                <a:gd name="connsiteY1" fmla="*/ 0 h 516098"/>
                <a:gd name="connsiteX2" fmla="*/ 882475 w 934085"/>
                <a:gd name="connsiteY2" fmla="*/ 0 h 516098"/>
                <a:gd name="connsiteX3" fmla="*/ 934085 w 934085"/>
                <a:gd name="connsiteY3" fmla="*/ 51610 h 516098"/>
                <a:gd name="connsiteX4" fmla="*/ 934085 w 934085"/>
                <a:gd name="connsiteY4" fmla="*/ 464488 h 516098"/>
                <a:gd name="connsiteX5" fmla="*/ 882475 w 934085"/>
                <a:gd name="connsiteY5" fmla="*/ 516098 h 516098"/>
                <a:gd name="connsiteX6" fmla="*/ 51610 w 934085"/>
                <a:gd name="connsiteY6" fmla="*/ 516098 h 516098"/>
                <a:gd name="connsiteX7" fmla="*/ 0 w 934085"/>
                <a:gd name="connsiteY7" fmla="*/ 464488 h 516098"/>
                <a:gd name="connsiteX8" fmla="*/ 0 w 934085"/>
                <a:gd name="connsiteY8" fmla="*/ 51610 h 51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4085" h="516098">
                  <a:moveTo>
                    <a:pt x="0" y="51610"/>
                  </a:moveTo>
                  <a:cubicBezTo>
                    <a:pt x="0" y="23107"/>
                    <a:pt x="23107" y="0"/>
                    <a:pt x="51610" y="0"/>
                  </a:cubicBezTo>
                  <a:lnTo>
                    <a:pt x="882475" y="0"/>
                  </a:lnTo>
                  <a:cubicBezTo>
                    <a:pt x="910978" y="0"/>
                    <a:pt x="934085" y="23107"/>
                    <a:pt x="934085" y="51610"/>
                  </a:cubicBezTo>
                  <a:lnTo>
                    <a:pt x="934085" y="464488"/>
                  </a:lnTo>
                  <a:cubicBezTo>
                    <a:pt x="934085" y="492991"/>
                    <a:pt x="910978" y="516098"/>
                    <a:pt x="882475" y="516098"/>
                  </a:cubicBezTo>
                  <a:lnTo>
                    <a:pt x="51610" y="516098"/>
                  </a:lnTo>
                  <a:cubicBezTo>
                    <a:pt x="23107" y="516098"/>
                    <a:pt x="0" y="492991"/>
                    <a:pt x="0" y="464488"/>
                  </a:cubicBezTo>
                  <a:lnTo>
                    <a:pt x="0" y="5161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36" tIns="22736" rIns="22736" bIns="2273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 kavárny</a:t>
              </a: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4999743" y="4019955"/>
              <a:ext cx="708284" cy="377839"/>
            </a:xfrm>
            <a:custGeom>
              <a:avLst/>
              <a:gdLst>
                <a:gd name="connsiteX0" fmla="*/ 0 w 982737"/>
                <a:gd name="connsiteY0" fmla="*/ 51290 h 512900"/>
                <a:gd name="connsiteX1" fmla="*/ 51290 w 982737"/>
                <a:gd name="connsiteY1" fmla="*/ 0 h 512900"/>
                <a:gd name="connsiteX2" fmla="*/ 931447 w 982737"/>
                <a:gd name="connsiteY2" fmla="*/ 0 h 512900"/>
                <a:gd name="connsiteX3" fmla="*/ 982737 w 982737"/>
                <a:gd name="connsiteY3" fmla="*/ 51290 h 512900"/>
                <a:gd name="connsiteX4" fmla="*/ 982737 w 982737"/>
                <a:gd name="connsiteY4" fmla="*/ 461610 h 512900"/>
                <a:gd name="connsiteX5" fmla="*/ 931447 w 982737"/>
                <a:gd name="connsiteY5" fmla="*/ 512900 h 512900"/>
                <a:gd name="connsiteX6" fmla="*/ 51290 w 982737"/>
                <a:gd name="connsiteY6" fmla="*/ 512900 h 512900"/>
                <a:gd name="connsiteX7" fmla="*/ 0 w 982737"/>
                <a:gd name="connsiteY7" fmla="*/ 461610 h 512900"/>
                <a:gd name="connsiteX8" fmla="*/ 0 w 982737"/>
                <a:gd name="connsiteY8" fmla="*/ 51290 h 51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2737" h="512900">
                  <a:moveTo>
                    <a:pt x="0" y="51290"/>
                  </a:moveTo>
                  <a:cubicBezTo>
                    <a:pt x="0" y="22963"/>
                    <a:pt x="22963" y="0"/>
                    <a:pt x="51290" y="0"/>
                  </a:cubicBezTo>
                  <a:lnTo>
                    <a:pt x="931447" y="0"/>
                  </a:lnTo>
                  <a:cubicBezTo>
                    <a:pt x="959774" y="0"/>
                    <a:pt x="982737" y="22963"/>
                    <a:pt x="982737" y="51290"/>
                  </a:cubicBezTo>
                  <a:lnTo>
                    <a:pt x="982737" y="461610"/>
                  </a:lnTo>
                  <a:cubicBezTo>
                    <a:pt x="982737" y="489937"/>
                    <a:pt x="959774" y="512900"/>
                    <a:pt x="931447" y="512900"/>
                  </a:cubicBezTo>
                  <a:lnTo>
                    <a:pt x="51290" y="512900"/>
                  </a:lnTo>
                  <a:cubicBezTo>
                    <a:pt x="22963" y="512900"/>
                    <a:pt x="0" y="489937"/>
                    <a:pt x="0" y="461610"/>
                  </a:cubicBezTo>
                  <a:lnTo>
                    <a:pt x="0" y="51290"/>
                  </a:lnTo>
                  <a:close/>
                </a:path>
              </a:pathLst>
            </a:custGeom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642" tIns="22642" rIns="22642" bIns="2264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dílny</a:t>
              </a:r>
            </a:p>
          </p:txBody>
        </p:sp>
        <p:sp>
          <p:nvSpPr>
            <p:cNvPr id="32" name="Volný tvar 31"/>
            <p:cNvSpPr/>
            <p:nvPr/>
          </p:nvSpPr>
          <p:spPr>
            <a:xfrm>
              <a:off x="7234149" y="3970591"/>
              <a:ext cx="2260303" cy="486140"/>
            </a:xfrm>
            <a:custGeom>
              <a:avLst/>
              <a:gdLst>
                <a:gd name="connsiteX0" fmla="*/ 0 w 2045905"/>
                <a:gd name="connsiteY0" fmla="*/ 73422 h 734223"/>
                <a:gd name="connsiteX1" fmla="*/ 73422 w 2045905"/>
                <a:gd name="connsiteY1" fmla="*/ 0 h 734223"/>
                <a:gd name="connsiteX2" fmla="*/ 1972483 w 2045905"/>
                <a:gd name="connsiteY2" fmla="*/ 0 h 734223"/>
                <a:gd name="connsiteX3" fmla="*/ 2045905 w 2045905"/>
                <a:gd name="connsiteY3" fmla="*/ 73422 h 734223"/>
                <a:gd name="connsiteX4" fmla="*/ 2045905 w 2045905"/>
                <a:gd name="connsiteY4" fmla="*/ 660801 h 734223"/>
                <a:gd name="connsiteX5" fmla="*/ 1972483 w 2045905"/>
                <a:gd name="connsiteY5" fmla="*/ 734223 h 734223"/>
                <a:gd name="connsiteX6" fmla="*/ 73422 w 2045905"/>
                <a:gd name="connsiteY6" fmla="*/ 734223 h 734223"/>
                <a:gd name="connsiteX7" fmla="*/ 0 w 2045905"/>
                <a:gd name="connsiteY7" fmla="*/ 660801 h 734223"/>
                <a:gd name="connsiteX8" fmla="*/ 0 w 2045905"/>
                <a:gd name="connsiteY8" fmla="*/ 73422 h 734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5905" h="734223">
                  <a:moveTo>
                    <a:pt x="0" y="73422"/>
                  </a:moveTo>
                  <a:cubicBezTo>
                    <a:pt x="0" y="32872"/>
                    <a:pt x="32872" y="0"/>
                    <a:pt x="73422" y="0"/>
                  </a:cubicBezTo>
                  <a:lnTo>
                    <a:pt x="1972483" y="0"/>
                  </a:lnTo>
                  <a:cubicBezTo>
                    <a:pt x="2013033" y="0"/>
                    <a:pt x="2045905" y="32872"/>
                    <a:pt x="2045905" y="73422"/>
                  </a:cubicBezTo>
                  <a:lnTo>
                    <a:pt x="2045905" y="660801"/>
                  </a:lnTo>
                  <a:cubicBezTo>
                    <a:pt x="2045905" y="701351"/>
                    <a:pt x="2013033" y="734223"/>
                    <a:pt x="1972483" y="734223"/>
                  </a:cubicBezTo>
                  <a:lnTo>
                    <a:pt x="73422" y="734223"/>
                  </a:lnTo>
                  <a:cubicBezTo>
                    <a:pt x="32872" y="734223"/>
                    <a:pt x="0" y="701351"/>
                    <a:pt x="0" y="660801"/>
                  </a:cubicBezTo>
                  <a:lnTo>
                    <a:pt x="0" y="73422"/>
                  </a:lnTo>
                  <a:close/>
                </a:path>
              </a:pathLst>
            </a:custGeom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125" tIns="29125" rIns="29125" bIns="2912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kern="1200" dirty="0" smtClean="0"/>
                <a:t>zaměstnanci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kern="1200" dirty="0" smtClean="0"/>
                <a:t>šicí dílny</a:t>
              </a:r>
              <a:endParaRPr lang="cs-CZ" sz="1200" kern="1200" dirty="0"/>
            </a:p>
          </p:txBody>
        </p:sp>
        <p:sp>
          <p:nvSpPr>
            <p:cNvPr id="34" name="Volný tvar 33"/>
            <p:cNvSpPr/>
            <p:nvPr/>
          </p:nvSpPr>
          <p:spPr>
            <a:xfrm>
              <a:off x="4985851" y="5007669"/>
              <a:ext cx="722175" cy="395799"/>
            </a:xfrm>
            <a:custGeom>
              <a:avLst/>
              <a:gdLst>
                <a:gd name="connsiteX0" fmla="*/ 0 w 1003056"/>
                <a:gd name="connsiteY0" fmla="*/ 55962 h 559618"/>
                <a:gd name="connsiteX1" fmla="*/ 55962 w 1003056"/>
                <a:gd name="connsiteY1" fmla="*/ 0 h 559618"/>
                <a:gd name="connsiteX2" fmla="*/ 947094 w 1003056"/>
                <a:gd name="connsiteY2" fmla="*/ 0 h 559618"/>
                <a:gd name="connsiteX3" fmla="*/ 1003056 w 1003056"/>
                <a:gd name="connsiteY3" fmla="*/ 55962 h 559618"/>
                <a:gd name="connsiteX4" fmla="*/ 1003056 w 1003056"/>
                <a:gd name="connsiteY4" fmla="*/ 503656 h 559618"/>
                <a:gd name="connsiteX5" fmla="*/ 947094 w 1003056"/>
                <a:gd name="connsiteY5" fmla="*/ 559618 h 559618"/>
                <a:gd name="connsiteX6" fmla="*/ 55962 w 1003056"/>
                <a:gd name="connsiteY6" fmla="*/ 559618 h 559618"/>
                <a:gd name="connsiteX7" fmla="*/ 0 w 1003056"/>
                <a:gd name="connsiteY7" fmla="*/ 503656 h 559618"/>
                <a:gd name="connsiteX8" fmla="*/ 0 w 1003056"/>
                <a:gd name="connsiteY8" fmla="*/ 55962 h 559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3056" h="559618">
                  <a:moveTo>
                    <a:pt x="0" y="55962"/>
                  </a:moveTo>
                  <a:cubicBezTo>
                    <a:pt x="0" y="25055"/>
                    <a:pt x="25055" y="0"/>
                    <a:pt x="55962" y="0"/>
                  </a:cubicBezTo>
                  <a:lnTo>
                    <a:pt x="947094" y="0"/>
                  </a:lnTo>
                  <a:cubicBezTo>
                    <a:pt x="978001" y="0"/>
                    <a:pt x="1003056" y="25055"/>
                    <a:pt x="1003056" y="55962"/>
                  </a:cubicBezTo>
                  <a:lnTo>
                    <a:pt x="1003056" y="503656"/>
                  </a:lnTo>
                  <a:cubicBezTo>
                    <a:pt x="1003056" y="534563"/>
                    <a:pt x="978001" y="559618"/>
                    <a:pt x="947094" y="559618"/>
                  </a:cubicBezTo>
                  <a:lnTo>
                    <a:pt x="55962" y="559618"/>
                  </a:lnTo>
                  <a:cubicBezTo>
                    <a:pt x="25055" y="559618"/>
                    <a:pt x="0" y="534563"/>
                    <a:pt x="0" y="503656"/>
                  </a:cubicBezTo>
                  <a:lnTo>
                    <a:pt x="0" y="5596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011" tIns="24011" rIns="24011" bIns="24011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dílny</a:t>
              </a:r>
            </a:p>
          </p:txBody>
        </p:sp>
        <p:sp>
          <p:nvSpPr>
            <p:cNvPr id="36" name="Volný tvar 35"/>
            <p:cNvSpPr/>
            <p:nvPr/>
          </p:nvSpPr>
          <p:spPr>
            <a:xfrm>
              <a:off x="7253719" y="4983690"/>
              <a:ext cx="2240733" cy="539559"/>
            </a:xfrm>
            <a:custGeom>
              <a:avLst/>
              <a:gdLst>
                <a:gd name="connsiteX0" fmla="*/ 0 w 1942028"/>
                <a:gd name="connsiteY0" fmla="*/ 65160 h 651596"/>
                <a:gd name="connsiteX1" fmla="*/ 65160 w 1942028"/>
                <a:gd name="connsiteY1" fmla="*/ 0 h 651596"/>
                <a:gd name="connsiteX2" fmla="*/ 1876868 w 1942028"/>
                <a:gd name="connsiteY2" fmla="*/ 0 h 651596"/>
                <a:gd name="connsiteX3" fmla="*/ 1942028 w 1942028"/>
                <a:gd name="connsiteY3" fmla="*/ 65160 h 651596"/>
                <a:gd name="connsiteX4" fmla="*/ 1942028 w 1942028"/>
                <a:gd name="connsiteY4" fmla="*/ 586436 h 651596"/>
                <a:gd name="connsiteX5" fmla="*/ 1876868 w 1942028"/>
                <a:gd name="connsiteY5" fmla="*/ 651596 h 651596"/>
                <a:gd name="connsiteX6" fmla="*/ 65160 w 1942028"/>
                <a:gd name="connsiteY6" fmla="*/ 651596 h 651596"/>
                <a:gd name="connsiteX7" fmla="*/ 0 w 1942028"/>
                <a:gd name="connsiteY7" fmla="*/ 586436 h 651596"/>
                <a:gd name="connsiteX8" fmla="*/ 0 w 1942028"/>
                <a:gd name="connsiteY8" fmla="*/ 65160 h 651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028" h="651596">
                  <a:moveTo>
                    <a:pt x="0" y="65160"/>
                  </a:moveTo>
                  <a:cubicBezTo>
                    <a:pt x="0" y="29173"/>
                    <a:pt x="29173" y="0"/>
                    <a:pt x="65160" y="0"/>
                  </a:cubicBezTo>
                  <a:lnTo>
                    <a:pt x="1876868" y="0"/>
                  </a:lnTo>
                  <a:cubicBezTo>
                    <a:pt x="1912855" y="0"/>
                    <a:pt x="1942028" y="29173"/>
                    <a:pt x="1942028" y="65160"/>
                  </a:cubicBezTo>
                  <a:lnTo>
                    <a:pt x="1942028" y="586436"/>
                  </a:lnTo>
                  <a:cubicBezTo>
                    <a:pt x="1942028" y="622423"/>
                    <a:pt x="1912855" y="651596"/>
                    <a:pt x="1876868" y="651596"/>
                  </a:cubicBezTo>
                  <a:lnTo>
                    <a:pt x="65160" y="651596"/>
                  </a:lnTo>
                  <a:cubicBezTo>
                    <a:pt x="29173" y="651596"/>
                    <a:pt x="0" y="622423"/>
                    <a:pt x="0" y="586436"/>
                  </a:cubicBezTo>
                  <a:lnTo>
                    <a:pt x="0" y="6516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705" tIns="26705" rIns="26705" bIns="2670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kern="1200" dirty="0" smtClean="0"/>
                <a:t>zaměstnanci 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kern="1200" dirty="0" smtClean="0"/>
                <a:t>technické dílny</a:t>
              </a:r>
              <a:endParaRPr lang="cs-CZ" sz="1200" kern="1200" dirty="0" smtClean="0"/>
            </a:p>
          </p:txBody>
        </p:sp>
        <p:sp>
          <p:nvSpPr>
            <p:cNvPr id="37" name="Volný tvar 36"/>
            <p:cNvSpPr/>
            <p:nvPr/>
          </p:nvSpPr>
          <p:spPr>
            <a:xfrm>
              <a:off x="3359966" y="2416154"/>
              <a:ext cx="867142" cy="376771"/>
            </a:xfrm>
            <a:custGeom>
              <a:avLst/>
              <a:gdLst>
                <a:gd name="connsiteX0" fmla="*/ 0 w 923715"/>
                <a:gd name="connsiteY0" fmla="*/ 50592 h 505922"/>
                <a:gd name="connsiteX1" fmla="*/ 50592 w 923715"/>
                <a:gd name="connsiteY1" fmla="*/ 0 h 505922"/>
                <a:gd name="connsiteX2" fmla="*/ 873123 w 923715"/>
                <a:gd name="connsiteY2" fmla="*/ 0 h 505922"/>
                <a:gd name="connsiteX3" fmla="*/ 923715 w 923715"/>
                <a:gd name="connsiteY3" fmla="*/ 50592 h 505922"/>
                <a:gd name="connsiteX4" fmla="*/ 923715 w 923715"/>
                <a:gd name="connsiteY4" fmla="*/ 455330 h 505922"/>
                <a:gd name="connsiteX5" fmla="*/ 873123 w 923715"/>
                <a:gd name="connsiteY5" fmla="*/ 505922 h 505922"/>
                <a:gd name="connsiteX6" fmla="*/ 50592 w 923715"/>
                <a:gd name="connsiteY6" fmla="*/ 505922 h 505922"/>
                <a:gd name="connsiteX7" fmla="*/ 0 w 923715"/>
                <a:gd name="connsiteY7" fmla="*/ 455330 h 505922"/>
                <a:gd name="connsiteX8" fmla="*/ 0 w 923715"/>
                <a:gd name="connsiteY8" fmla="*/ 50592 h 50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715" h="505922">
                  <a:moveTo>
                    <a:pt x="0" y="50592"/>
                  </a:moveTo>
                  <a:cubicBezTo>
                    <a:pt x="0" y="22651"/>
                    <a:pt x="22651" y="0"/>
                    <a:pt x="50592" y="0"/>
                  </a:cubicBezTo>
                  <a:lnTo>
                    <a:pt x="873123" y="0"/>
                  </a:lnTo>
                  <a:cubicBezTo>
                    <a:pt x="901064" y="0"/>
                    <a:pt x="923715" y="22651"/>
                    <a:pt x="923715" y="50592"/>
                  </a:cubicBezTo>
                  <a:lnTo>
                    <a:pt x="923715" y="455330"/>
                  </a:lnTo>
                  <a:cubicBezTo>
                    <a:pt x="923715" y="483271"/>
                    <a:pt x="901064" y="505922"/>
                    <a:pt x="873123" y="505922"/>
                  </a:cubicBezTo>
                  <a:lnTo>
                    <a:pt x="50592" y="505922"/>
                  </a:lnTo>
                  <a:cubicBezTo>
                    <a:pt x="22651" y="505922"/>
                    <a:pt x="0" y="483271"/>
                    <a:pt x="0" y="455330"/>
                  </a:cubicBezTo>
                  <a:lnTo>
                    <a:pt x="0" y="50592"/>
                  </a:lnTo>
                  <a:close/>
                </a:path>
              </a:pathLst>
            </a:custGeom>
            <a:solidFill>
              <a:srgbClr val="7030A0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38" tIns="22438" rIns="22438" bIns="2243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  komunikace</a:t>
              </a:r>
            </a:p>
          </p:txBody>
        </p:sp>
        <p:sp>
          <p:nvSpPr>
            <p:cNvPr id="39" name="Volný tvar 38"/>
            <p:cNvSpPr/>
            <p:nvPr/>
          </p:nvSpPr>
          <p:spPr>
            <a:xfrm>
              <a:off x="8823784" y="4030749"/>
              <a:ext cx="614361" cy="326307"/>
            </a:xfrm>
            <a:custGeom>
              <a:avLst/>
              <a:gdLst>
                <a:gd name="connsiteX0" fmla="*/ 0 w 545750"/>
                <a:gd name="connsiteY0" fmla="*/ 32631 h 326307"/>
                <a:gd name="connsiteX1" fmla="*/ 32631 w 545750"/>
                <a:gd name="connsiteY1" fmla="*/ 0 h 326307"/>
                <a:gd name="connsiteX2" fmla="*/ 513119 w 545750"/>
                <a:gd name="connsiteY2" fmla="*/ 0 h 326307"/>
                <a:gd name="connsiteX3" fmla="*/ 545750 w 545750"/>
                <a:gd name="connsiteY3" fmla="*/ 32631 h 326307"/>
                <a:gd name="connsiteX4" fmla="*/ 545750 w 545750"/>
                <a:gd name="connsiteY4" fmla="*/ 293676 h 326307"/>
                <a:gd name="connsiteX5" fmla="*/ 513119 w 545750"/>
                <a:gd name="connsiteY5" fmla="*/ 326307 h 326307"/>
                <a:gd name="connsiteX6" fmla="*/ 32631 w 545750"/>
                <a:gd name="connsiteY6" fmla="*/ 326307 h 326307"/>
                <a:gd name="connsiteX7" fmla="*/ 0 w 545750"/>
                <a:gd name="connsiteY7" fmla="*/ 293676 h 326307"/>
                <a:gd name="connsiteX8" fmla="*/ 0 w 545750"/>
                <a:gd name="connsiteY8" fmla="*/ 32631 h 32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5750" h="326307">
                  <a:moveTo>
                    <a:pt x="0" y="32631"/>
                  </a:moveTo>
                  <a:cubicBezTo>
                    <a:pt x="0" y="14609"/>
                    <a:pt x="14609" y="0"/>
                    <a:pt x="32631" y="0"/>
                  </a:cubicBezTo>
                  <a:lnTo>
                    <a:pt x="513119" y="0"/>
                  </a:lnTo>
                  <a:cubicBezTo>
                    <a:pt x="531141" y="0"/>
                    <a:pt x="545750" y="14609"/>
                    <a:pt x="545750" y="32631"/>
                  </a:cubicBezTo>
                  <a:lnTo>
                    <a:pt x="545750" y="293676"/>
                  </a:lnTo>
                  <a:cubicBezTo>
                    <a:pt x="545750" y="311698"/>
                    <a:pt x="531141" y="326307"/>
                    <a:pt x="513119" y="326307"/>
                  </a:cubicBezTo>
                  <a:lnTo>
                    <a:pt x="32631" y="326307"/>
                  </a:lnTo>
                  <a:cubicBezTo>
                    <a:pt x="14609" y="326307"/>
                    <a:pt x="0" y="311698"/>
                    <a:pt x="0" y="293676"/>
                  </a:cubicBezTo>
                  <a:lnTo>
                    <a:pt x="0" y="32631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37" tIns="14637" rIns="14637" bIns="14637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zástupce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       </a:t>
              </a:r>
              <a:endParaRPr lang="cs-CZ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41" name="Volný tvar 40"/>
            <p:cNvSpPr/>
            <p:nvPr/>
          </p:nvSpPr>
          <p:spPr>
            <a:xfrm>
              <a:off x="8836223" y="5063987"/>
              <a:ext cx="622373" cy="358763"/>
            </a:xfrm>
            <a:custGeom>
              <a:avLst/>
              <a:gdLst>
                <a:gd name="connsiteX0" fmla="*/ 0 w 533060"/>
                <a:gd name="connsiteY0" fmla="*/ 38832 h 388317"/>
                <a:gd name="connsiteX1" fmla="*/ 38832 w 533060"/>
                <a:gd name="connsiteY1" fmla="*/ 0 h 388317"/>
                <a:gd name="connsiteX2" fmla="*/ 494228 w 533060"/>
                <a:gd name="connsiteY2" fmla="*/ 0 h 388317"/>
                <a:gd name="connsiteX3" fmla="*/ 533060 w 533060"/>
                <a:gd name="connsiteY3" fmla="*/ 38832 h 388317"/>
                <a:gd name="connsiteX4" fmla="*/ 533060 w 533060"/>
                <a:gd name="connsiteY4" fmla="*/ 349485 h 388317"/>
                <a:gd name="connsiteX5" fmla="*/ 494228 w 533060"/>
                <a:gd name="connsiteY5" fmla="*/ 388317 h 388317"/>
                <a:gd name="connsiteX6" fmla="*/ 38832 w 533060"/>
                <a:gd name="connsiteY6" fmla="*/ 388317 h 388317"/>
                <a:gd name="connsiteX7" fmla="*/ 0 w 533060"/>
                <a:gd name="connsiteY7" fmla="*/ 349485 h 388317"/>
                <a:gd name="connsiteX8" fmla="*/ 0 w 533060"/>
                <a:gd name="connsiteY8" fmla="*/ 38832 h 38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3060" h="388317">
                  <a:moveTo>
                    <a:pt x="0" y="38832"/>
                  </a:moveTo>
                  <a:cubicBezTo>
                    <a:pt x="0" y="17386"/>
                    <a:pt x="17386" y="0"/>
                    <a:pt x="38832" y="0"/>
                  </a:cubicBezTo>
                  <a:lnTo>
                    <a:pt x="494228" y="0"/>
                  </a:lnTo>
                  <a:cubicBezTo>
                    <a:pt x="515674" y="0"/>
                    <a:pt x="533060" y="17386"/>
                    <a:pt x="533060" y="38832"/>
                  </a:cubicBezTo>
                  <a:lnTo>
                    <a:pt x="533060" y="349485"/>
                  </a:lnTo>
                  <a:cubicBezTo>
                    <a:pt x="533060" y="370931"/>
                    <a:pt x="515674" y="388317"/>
                    <a:pt x="494228" y="388317"/>
                  </a:cubicBezTo>
                  <a:lnTo>
                    <a:pt x="38832" y="388317"/>
                  </a:lnTo>
                  <a:cubicBezTo>
                    <a:pt x="17386" y="388317"/>
                    <a:pt x="0" y="370931"/>
                    <a:pt x="0" y="349485"/>
                  </a:cubicBezTo>
                  <a:lnTo>
                    <a:pt x="0" y="3883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53" tIns="16453" rIns="16453" bIns="16453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>
                  <a:solidFill>
                    <a:schemeClr val="bg1"/>
                  </a:solidFill>
                </a:rPr>
                <a:t>zástupce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>
                  <a:solidFill>
                    <a:schemeClr val="bg1"/>
                  </a:solidFill>
                </a:rPr>
                <a:t>vedoucího</a:t>
              </a:r>
              <a:endParaRPr lang="cs-CZ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42" name="Volný tvar 41"/>
            <p:cNvSpPr/>
            <p:nvPr/>
          </p:nvSpPr>
          <p:spPr>
            <a:xfrm>
              <a:off x="4977983" y="5588608"/>
              <a:ext cx="718446" cy="377265"/>
            </a:xfrm>
            <a:custGeom>
              <a:avLst/>
              <a:gdLst>
                <a:gd name="connsiteX0" fmla="*/ 0 w 1005868"/>
                <a:gd name="connsiteY0" fmla="*/ 50462 h 504621"/>
                <a:gd name="connsiteX1" fmla="*/ 50462 w 1005868"/>
                <a:gd name="connsiteY1" fmla="*/ 0 h 504621"/>
                <a:gd name="connsiteX2" fmla="*/ 955406 w 1005868"/>
                <a:gd name="connsiteY2" fmla="*/ 0 h 504621"/>
                <a:gd name="connsiteX3" fmla="*/ 1005868 w 1005868"/>
                <a:gd name="connsiteY3" fmla="*/ 50462 h 504621"/>
                <a:gd name="connsiteX4" fmla="*/ 1005868 w 1005868"/>
                <a:gd name="connsiteY4" fmla="*/ 454159 h 504621"/>
                <a:gd name="connsiteX5" fmla="*/ 955406 w 1005868"/>
                <a:gd name="connsiteY5" fmla="*/ 504621 h 504621"/>
                <a:gd name="connsiteX6" fmla="*/ 50462 w 1005868"/>
                <a:gd name="connsiteY6" fmla="*/ 504621 h 504621"/>
                <a:gd name="connsiteX7" fmla="*/ 0 w 1005868"/>
                <a:gd name="connsiteY7" fmla="*/ 454159 h 504621"/>
                <a:gd name="connsiteX8" fmla="*/ 0 w 1005868"/>
                <a:gd name="connsiteY8" fmla="*/ 50462 h 504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868" h="504621">
                  <a:moveTo>
                    <a:pt x="0" y="50462"/>
                  </a:moveTo>
                  <a:cubicBezTo>
                    <a:pt x="0" y="22593"/>
                    <a:pt x="22593" y="0"/>
                    <a:pt x="50462" y="0"/>
                  </a:cubicBezTo>
                  <a:lnTo>
                    <a:pt x="955406" y="0"/>
                  </a:lnTo>
                  <a:cubicBezTo>
                    <a:pt x="983275" y="0"/>
                    <a:pt x="1005868" y="22593"/>
                    <a:pt x="1005868" y="50462"/>
                  </a:cubicBezTo>
                  <a:lnTo>
                    <a:pt x="1005868" y="454159"/>
                  </a:lnTo>
                  <a:cubicBezTo>
                    <a:pt x="1005868" y="482028"/>
                    <a:pt x="983275" y="504621"/>
                    <a:pt x="955406" y="504621"/>
                  </a:cubicBezTo>
                  <a:lnTo>
                    <a:pt x="50462" y="504621"/>
                  </a:lnTo>
                  <a:cubicBezTo>
                    <a:pt x="22593" y="504621"/>
                    <a:pt x="0" y="482028"/>
                    <a:pt x="0" y="454159"/>
                  </a:cubicBezTo>
                  <a:lnTo>
                    <a:pt x="0" y="50462"/>
                  </a:lnTo>
                  <a:close/>
                </a:path>
              </a:pathLst>
            </a:custGeom>
            <a:solidFill>
              <a:srgbClr val="C00000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00" tIns="22400" rIns="22400" bIns="2240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50" kern="1200" dirty="0" smtClean="0"/>
                <a:t>vedoucí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50" kern="1200" dirty="0" smtClean="0">
                  <a:solidFill>
                    <a:schemeClr val="bg1"/>
                  </a:solidFill>
                </a:rPr>
                <a:t>pobočky</a:t>
              </a:r>
              <a:endParaRPr lang="cs-CZ" sz="1050" kern="1200" dirty="0">
                <a:solidFill>
                  <a:schemeClr val="bg1"/>
                </a:solidFill>
              </a:endParaRPr>
            </a:p>
          </p:txBody>
        </p:sp>
        <p:sp>
          <p:nvSpPr>
            <p:cNvPr id="44" name="Volný tvar 43"/>
            <p:cNvSpPr/>
            <p:nvPr/>
          </p:nvSpPr>
          <p:spPr>
            <a:xfrm>
              <a:off x="7255186" y="5587790"/>
              <a:ext cx="2239264" cy="467188"/>
            </a:xfrm>
            <a:custGeom>
              <a:avLst/>
              <a:gdLst>
                <a:gd name="connsiteX0" fmla="*/ 0 w 1896399"/>
                <a:gd name="connsiteY0" fmla="*/ 54503 h 545029"/>
                <a:gd name="connsiteX1" fmla="*/ 54503 w 1896399"/>
                <a:gd name="connsiteY1" fmla="*/ 0 h 545029"/>
                <a:gd name="connsiteX2" fmla="*/ 1841896 w 1896399"/>
                <a:gd name="connsiteY2" fmla="*/ 0 h 545029"/>
                <a:gd name="connsiteX3" fmla="*/ 1896399 w 1896399"/>
                <a:gd name="connsiteY3" fmla="*/ 54503 h 545029"/>
                <a:gd name="connsiteX4" fmla="*/ 1896399 w 1896399"/>
                <a:gd name="connsiteY4" fmla="*/ 490526 h 545029"/>
                <a:gd name="connsiteX5" fmla="*/ 1841896 w 1896399"/>
                <a:gd name="connsiteY5" fmla="*/ 545029 h 545029"/>
                <a:gd name="connsiteX6" fmla="*/ 54503 w 1896399"/>
                <a:gd name="connsiteY6" fmla="*/ 545029 h 545029"/>
                <a:gd name="connsiteX7" fmla="*/ 0 w 1896399"/>
                <a:gd name="connsiteY7" fmla="*/ 490526 h 545029"/>
                <a:gd name="connsiteX8" fmla="*/ 0 w 1896399"/>
                <a:gd name="connsiteY8" fmla="*/ 54503 h 545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6399" h="545029">
                  <a:moveTo>
                    <a:pt x="0" y="54503"/>
                  </a:moveTo>
                  <a:cubicBezTo>
                    <a:pt x="0" y="24402"/>
                    <a:pt x="24402" y="0"/>
                    <a:pt x="54503" y="0"/>
                  </a:cubicBezTo>
                  <a:lnTo>
                    <a:pt x="1841896" y="0"/>
                  </a:lnTo>
                  <a:cubicBezTo>
                    <a:pt x="1871997" y="0"/>
                    <a:pt x="1896399" y="24402"/>
                    <a:pt x="1896399" y="54503"/>
                  </a:cubicBezTo>
                  <a:lnTo>
                    <a:pt x="1896399" y="490526"/>
                  </a:lnTo>
                  <a:cubicBezTo>
                    <a:pt x="1896399" y="520627"/>
                    <a:pt x="1871997" y="545029"/>
                    <a:pt x="1841896" y="545029"/>
                  </a:cubicBezTo>
                  <a:lnTo>
                    <a:pt x="54503" y="545029"/>
                  </a:lnTo>
                  <a:cubicBezTo>
                    <a:pt x="24402" y="545029"/>
                    <a:pt x="0" y="520627"/>
                    <a:pt x="0" y="490526"/>
                  </a:cubicBezTo>
                  <a:lnTo>
                    <a:pt x="0" y="54503"/>
                  </a:lnTo>
                  <a:close/>
                </a:path>
              </a:pathLst>
            </a:custGeom>
            <a:solidFill>
              <a:srgbClr val="C00000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583" tIns="23583" rIns="23583" bIns="2358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kern="1200" dirty="0" smtClean="0"/>
                <a:t>zaměstnanci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200" i="0" kern="1200" dirty="0" smtClean="0"/>
                <a:t>pobočky</a:t>
              </a:r>
              <a:endParaRPr lang="cs-CZ" sz="1200" i="0" kern="1200" dirty="0"/>
            </a:p>
          </p:txBody>
        </p:sp>
        <p:sp>
          <p:nvSpPr>
            <p:cNvPr id="30" name="Volný tvar 29"/>
            <p:cNvSpPr/>
            <p:nvPr/>
          </p:nvSpPr>
          <p:spPr>
            <a:xfrm>
              <a:off x="7317875" y="4151256"/>
              <a:ext cx="536645" cy="241818"/>
            </a:xfrm>
            <a:custGeom>
              <a:avLst/>
              <a:gdLst>
                <a:gd name="connsiteX0" fmla="*/ 0 w 449431"/>
                <a:gd name="connsiteY0" fmla="*/ 24182 h 241817"/>
                <a:gd name="connsiteX1" fmla="*/ 24182 w 449431"/>
                <a:gd name="connsiteY1" fmla="*/ 0 h 241817"/>
                <a:gd name="connsiteX2" fmla="*/ 425249 w 449431"/>
                <a:gd name="connsiteY2" fmla="*/ 0 h 241817"/>
                <a:gd name="connsiteX3" fmla="*/ 449431 w 449431"/>
                <a:gd name="connsiteY3" fmla="*/ 24182 h 241817"/>
                <a:gd name="connsiteX4" fmla="*/ 449431 w 449431"/>
                <a:gd name="connsiteY4" fmla="*/ 217635 h 241817"/>
                <a:gd name="connsiteX5" fmla="*/ 425249 w 449431"/>
                <a:gd name="connsiteY5" fmla="*/ 241817 h 241817"/>
                <a:gd name="connsiteX6" fmla="*/ 24182 w 449431"/>
                <a:gd name="connsiteY6" fmla="*/ 241817 h 241817"/>
                <a:gd name="connsiteX7" fmla="*/ 0 w 449431"/>
                <a:gd name="connsiteY7" fmla="*/ 217635 h 241817"/>
                <a:gd name="connsiteX8" fmla="*/ 0 w 449431"/>
                <a:gd name="connsiteY8" fmla="*/ 24182 h 24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31" h="241817">
                  <a:moveTo>
                    <a:pt x="0" y="24182"/>
                  </a:moveTo>
                  <a:cubicBezTo>
                    <a:pt x="0" y="10827"/>
                    <a:pt x="10827" y="0"/>
                    <a:pt x="24182" y="0"/>
                  </a:cubicBezTo>
                  <a:lnTo>
                    <a:pt x="425249" y="0"/>
                  </a:lnTo>
                  <a:cubicBezTo>
                    <a:pt x="438604" y="0"/>
                    <a:pt x="449431" y="10827"/>
                    <a:pt x="449431" y="24182"/>
                  </a:cubicBezTo>
                  <a:lnTo>
                    <a:pt x="449431" y="217635"/>
                  </a:lnTo>
                  <a:cubicBezTo>
                    <a:pt x="449431" y="230990"/>
                    <a:pt x="438604" y="241817"/>
                    <a:pt x="425249" y="241817"/>
                  </a:cubicBezTo>
                  <a:lnTo>
                    <a:pt x="24182" y="241817"/>
                  </a:lnTo>
                  <a:cubicBezTo>
                    <a:pt x="10827" y="241817"/>
                    <a:pt x="0" y="230990"/>
                    <a:pt x="0" y="217635"/>
                  </a:cubicBezTo>
                  <a:lnTo>
                    <a:pt x="0" y="24182"/>
                  </a:lnTo>
                  <a:close/>
                </a:path>
              </a:pathLst>
            </a:custGeom>
            <a:ln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63" tIns="12163" rIns="12163" bIns="12163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800" kern="1200" dirty="0" smtClean="0"/>
                <a:t>asistent vedoucí</a:t>
              </a:r>
            </a:p>
          </p:txBody>
        </p:sp>
        <p:sp>
          <p:nvSpPr>
            <p:cNvPr id="43" name="Volný tvar 42"/>
            <p:cNvSpPr/>
            <p:nvPr/>
          </p:nvSpPr>
          <p:spPr>
            <a:xfrm>
              <a:off x="8836223" y="5620292"/>
              <a:ext cx="633776" cy="381510"/>
            </a:xfrm>
            <a:custGeom>
              <a:avLst/>
              <a:gdLst>
                <a:gd name="connsiteX0" fmla="*/ 0 w 515659"/>
                <a:gd name="connsiteY0" fmla="*/ 28490 h 284897"/>
                <a:gd name="connsiteX1" fmla="*/ 28490 w 515659"/>
                <a:gd name="connsiteY1" fmla="*/ 0 h 284897"/>
                <a:gd name="connsiteX2" fmla="*/ 487169 w 515659"/>
                <a:gd name="connsiteY2" fmla="*/ 0 h 284897"/>
                <a:gd name="connsiteX3" fmla="*/ 515659 w 515659"/>
                <a:gd name="connsiteY3" fmla="*/ 28490 h 284897"/>
                <a:gd name="connsiteX4" fmla="*/ 515659 w 515659"/>
                <a:gd name="connsiteY4" fmla="*/ 256407 h 284897"/>
                <a:gd name="connsiteX5" fmla="*/ 487169 w 515659"/>
                <a:gd name="connsiteY5" fmla="*/ 284897 h 284897"/>
                <a:gd name="connsiteX6" fmla="*/ 28490 w 515659"/>
                <a:gd name="connsiteY6" fmla="*/ 284897 h 284897"/>
                <a:gd name="connsiteX7" fmla="*/ 0 w 515659"/>
                <a:gd name="connsiteY7" fmla="*/ 256407 h 284897"/>
                <a:gd name="connsiteX8" fmla="*/ 0 w 515659"/>
                <a:gd name="connsiteY8" fmla="*/ 28490 h 28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659" h="284897">
                  <a:moveTo>
                    <a:pt x="0" y="28490"/>
                  </a:moveTo>
                  <a:cubicBezTo>
                    <a:pt x="0" y="12755"/>
                    <a:pt x="12755" y="0"/>
                    <a:pt x="28490" y="0"/>
                  </a:cubicBezTo>
                  <a:lnTo>
                    <a:pt x="487169" y="0"/>
                  </a:lnTo>
                  <a:cubicBezTo>
                    <a:pt x="502904" y="0"/>
                    <a:pt x="515659" y="12755"/>
                    <a:pt x="515659" y="28490"/>
                  </a:cubicBezTo>
                  <a:lnTo>
                    <a:pt x="515659" y="256407"/>
                  </a:lnTo>
                  <a:cubicBezTo>
                    <a:pt x="515659" y="272142"/>
                    <a:pt x="502904" y="284897"/>
                    <a:pt x="487169" y="284897"/>
                  </a:cubicBezTo>
                  <a:lnTo>
                    <a:pt x="28490" y="284897"/>
                  </a:lnTo>
                  <a:cubicBezTo>
                    <a:pt x="12755" y="284897"/>
                    <a:pt x="0" y="272142"/>
                    <a:pt x="0" y="256407"/>
                  </a:cubicBezTo>
                  <a:lnTo>
                    <a:pt x="0" y="2849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bg1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424" tIns="13424" rIns="13424" bIns="13424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zástupce </a:t>
              </a: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000" kern="1200" dirty="0" smtClean="0"/>
                <a:t>vedoucí</a:t>
              </a:r>
              <a:endParaRPr lang="cs-CZ" sz="1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2" name="TextovéPole 71"/>
          <p:cNvSpPr txBox="1"/>
          <p:nvPr/>
        </p:nvSpPr>
        <p:spPr>
          <a:xfrm>
            <a:off x="830655" y="963713"/>
            <a:ext cx="11405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i="1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cs-CZ" sz="1000" b="1" i="1" dirty="0" smtClean="0">
                <a:solidFill>
                  <a:schemeClr val="accent1">
                    <a:lumMod val="75000"/>
                  </a:schemeClr>
                </a:solidFill>
              </a:rPr>
              <a:t>řizovatel</a:t>
            </a:r>
            <a:endParaRPr lang="cs-CZ" sz="1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3207233" y="3376878"/>
            <a:ext cx="505351" cy="27030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Volný tvar 140"/>
          <p:cNvSpPr/>
          <p:nvPr/>
        </p:nvSpPr>
        <p:spPr>
          <a:xfrm>
            <a:off x="9148154" y="2948527"/>
            <a:ext cx="621354" cy="310529"/>
          </a:xfrm>
          <a:custGeom>
            <a:avLst/>
            <a:gdLst>
              <a:gd name="connsiteX0" fmla="*/ 0 w 545750"/>
              <a:gd name="connsiteY0" fmla="*/ 32631 h 326307"/>
              <a:gd name="connsiteX1" fmla="*/ 32631 w 545750"/>
              <a:gd name="connsiteY1" fmla="*/ 0 h 326307"/>
              <a:gd name="connsiteX2" fmla="*/ 513119 w 545750"/>
              <a:gd name="connsiteY2" fmla="*/ 0 h 326307"/>
              <a:gd name="connsiteX3" fmla="*/ 545750 w 545750"/>
              <a:gd name="connsiteY3" fmla="*/ 32631 h 326307"/>
              <a:gd name="connsiteX4" fmla="*/ 545750 w 545750"/>
              <a:gd name="connsiteY4" fmla="*/ 293676 h 326307"/>
              <a:gd name="connsiteX5" fmla="*/ 513119 w 545750"/>
              <a:gd name="connsiteY5" fmla="*/ 326307 h 326307"/>
              <a:gd name="connsiteX6" fmla="*/ 32631 w 545750"/>
              <a:gd name="connsiteY6" fmla="*/ 326307 h 326307"/>
              <a:gd name="connsiteX7" fmla="*/ 0 w 545750"/>
              <a:gd name="connsiteY7" fmla="*/ 293676 h 326307"/>
              <a:gd name="connsiteX8" fmla="*/ 0 w 545750"/>
              <a:gd name="connsiteY8" fmla="*/ 32631 h 32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750" h="326307">
                <a:moveTo>
                  <a:pt x="0" y="32631"/>
                </a:moveTo>
                <a:cubicBezTo>
                  <a:pt x="0" y="14609"/>
                  <a:pt x="14609" y="0"/>
                  <a:pt x="32631" y="0"/>
                </a:cubicBezTo>
                <a:lnTo>
                  <a:pt x="513119" y="0"/>
                </a:lnTo>
                <a:cubicBezTo>
                  <a:pt x="531141" y="0"/>
                  <a:pt x="545750" y="14609"/>
                  <a:pt x="545750" y="32631"/>
                </a:cubicBezTo>
                <a:lnTo>
                  <a:pt x="545750" y="293676"/>
                </a:lnTo>
                <a:cubicBezTo>
                  <a:pt x="545750" y="311698"/>
                  <a:pt x="531141" y="326307"/>
                  <a:pt x="513119" y="326307"/>
                </a:cubicBezTo>
                <a:lnTo>
                  <a:pt x="32631" y="326307"/>
                </a:lnTo>
                <a:cubicBezTo>
                  <a:pt x="14609" y="326307"/>
                  <a:pt x="0" y="311698"/>
                  <a:pt x="0" y="293676"/>
                </a:cubicBezTo>
                <a:lnTo>
                  <a:pt x="0" y="326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637" tIns="14637" rIns="14637" bIns="14637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dirty="0" smtClean="0"/>
              <a:t>zástupce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000" kern="1200" dirty="0" smtClean="0"/>
              <a:t>vedoucího      </a:t>
            </a:r>
            <a:endParaRPr lang="cs-CZ" sz="1000" kern="1200" dirty="0">
              <a:solidFill>
                <a:schemeClr val="bg1"/>
              </a:solidFill>
            </a:endParaRPr>
          </a:p>
        </p:txBody>
      </p:sp>
      <p:sp>
        <p:nvSpPr>
          <p:cNvPr id="142" name="Volný tvar 141"/>
          <p:cNvSpPr/>
          <p:nvPr/>
        </p:nvSpPr>
        <p:spPr>
          <a:xfrm>
            <a:off x="7543515" y="1864422"/>
            <a:ext cx="2200901" cy="412522"/>
          </a:xfrm>
          <a:custGeom>
            <a:avLst/>
            <a:gdLst>
              <a:gd name="connsiteX0" fmla="*/ 0 w 2062919"/>
              <a:gd name="connsiteY0" fmla="*/ 56834 h 568336"/>
              <a:gd name="connsiteX1" fmla="*/ 56834 w 2062919"/>
              <a:gd name="connsiteY1" fmla="*/ 0 h 568336"/>
              <a:gd name="connsiteX2" fmla="*/ 2006085 w 2062919"/>
              <a:gd name="connsiteY2" fmla="*/ 0 h 568336"/>
              <a:gd name="connsiteX3" fmla="*/ 2062919 w 2062919"/>
              <a:gd name="connsiteY3" fmla="*/ 56834 h 568336"/>
              <a:gd name="connsiteX4" fmla="*/ 2062919 w 2062919"/>
              <a:gd name="connsiteY4" fmla="*/ 511502 h 568336"/>
              <a:gd name="connsiteX5" fmla="*/ 2006085 w 2062919"/>
              <a:gd name="connsiteY5" fmla="*/ 568336 h 568336"/>
              <a:gd name="connsiteX6" fmla="*/ 56834 w 2062919"/>
              <a:gd name="connsiteY6" fmla="*/ 568336 h 568336"/>
              <a:gd name="connsiteX7" fmla="*/ 0 w 2062919"/>
              <a:gd name="connsiteY7" fmla="*/ 511502 h 568336"/>
              <a:gd name="connsiteX8" fmla="*/ 0 w 2062919"/>
              <a:gd name="connsiteY8" fmla="*/ 56834 h 56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919" h="568336">
                <a:moveTo>
                  <a:pt x="0" y="56834"/>
                </a:moveTo>
                <a:cubicBezTo>
                  <a:pt x="0" y="25445"/>
                  <a:pt x="25445" y="0"/>
                  <a:pt x="56834" y="0"/>
                </a:cubicBezTo>
                <a:lnTo>
                  <a:pt x="2006085" y="0"/>
                </a:lnTo>
                <a:cubicBezTo>
                  <a:pt x="2037474" y="0"/>
                  <a:pt x="2062919" y="25445"/>
                  <a:pt x="2062919" y="56834"/>
                </a:cubicBezTo>
                <a:lnTo>
                  <a:pt x="2062919" y="511502"/>
                </a:lnTo>
                <a:cubicBezTo>
                  <a:pt x="2062919" y="542891"/>
                  <a:pt x="2037474" y="568336"/>
                  <a:pt x="2006085" y="568336"/>
                </a:cubicBezTo>
                <a:lnTo>
                  <a:pt x="56834" y="568336"/>
                </a:lnTo>
                <a:cubicBezTo>
                  <a:pt x="25445" y="568336"/>
                  <a:pt x="0" y="542891"/>
                  <a:pt x="0" y="511502"/>
                </a:cubicBezTo>
                <a:lnTo>
                  <a:pt x="0" y="56834"/>
                </a:lnTo>
                <a:close/>
              </a:path>
            </a:pathLst>
          </a:cu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266" tIns="24266" rIns="24266" bIns="24266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b="1" kern="1200" dirty="0" smtClean="0"/>
              <a:t>Tranzit</a:t>
            </a:r>
            <a:r>
              <a:rPr lang="cs-CZ" sz="1100" kern="1200" dirty="0" smtClean="0"/>
              <a:t>: sociální pracovníci,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kern="1200" dirty="0" smtClean="0"/>
              <a:t>pracovnici v sociálních službách</a:t>
            </a:r>
            <a:endParaRPr lang="cs-CZ" sz="1100" kern="1200" dirty="0"/>
          </a:p>
        </p:txBody>
      </p:sp>
      <p:sp>
        <p:nvSpPr>
          <p:cNvPr id="143" name="Volný tvar 142"/>
          <p:cNvSpPr/>
          <p:nvPr/>
        </p:nvSpPr>
        <p:spPr>
          <a:xfrm>
            <a:off x="7528998" y="1415999"/>
            <a:ext cx="2216647" cy="382540"/>
          </a:xfrm>
          <a:custGeom>
            <a:avLst/>
            <a:gdLst>
              <a:gd name="connsiteX0" fmla="*/ 0 w 2062919"/>
              <a:gd name="connsiteY0" fmla="*/ 56834 h 568336"/>
              <a:gd name="connsiteX1" fmla="*/ 56834 w 2062919"/>
              <a:gd name="connsiteY1" fmla="*/ 0 h 568336"/>
              <a:gd name="connsiteX2" fmla="*/ 2006085 w 2062919"/>
              <a:gd name="connsiteY2" fmla="*/ 0 h 568336"/>
              <a:gd name="connsiteX3" fmla="*/ 2062919 w 2062919"/>
              <a:gd name="connsiteY3" fmla="*/ 56834 h 568336"/>
              <a:gd name="connsiteX4" fmla="*/ 2062919 w 2062919"/>
              <a:gd name="connsiteY4" fmla="*/ 511502 h 568336"/>
              <a:gd name="connsiteX5" fmla="*/ 2006085 w 2062919"/>
              <a:gd name="connsiteY5" fmla="*/ 568336 h 568336"/>
              <a:gd name="connsiteX6" fmla="*/ 56834 w 2062919"/>
              <a:gd name="connsiteY6" fmla="*/ 568336 h 568336"/>
              <a:gd name="connsiteX7" fmla="*/ 0 w 2062919"/>
              <a:gd name="connsiteY7" fmla="*/ 511502 h 568336"/>
              <a:gd name="connsiteX8" fmla="*/ 0 w 2062919"/>
              <a:gd name="connsiteY8" fmla="*/ 56834 h 56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919" h="568336">
                <a:moveTo>
                  <a:pt x="0" y="56834"/>
                </a:moveTo>
                <a:cubicBezTo>
                  <a:pt x="0" y="25445"/>
                  <a:pt x="25445" y="0"/>
                  <a:pt x="56834" y="0"/>
                </a:cubicBezTo>
                <a:lnTo>
                  <a:pt x="2006085" y="0"/>
                </a:lnTo>
                <a:cubicBezTo>
                  <a:pt x="2037474" y="0"/>
                  <a:pt x="2062919" y="25445"/>
                  <a:pt x="2062919" y="56834"/>
                </a:cubicBezTo>
                <a:lnTo>
                  <a:pt x="2062919" y="511502"/>
                </a:lnTo>
                <a:cubicBezTo>
                  <a:pt x="2062919" y="542891"/>
                  <a:pt x="2037474" y="568336"/>
                  <a:pt x="2006085" y="568336"/>
                </a:cubicBezTo>
                <a:lnTo>
                  <a:pt x="56834" y="568336"/>
                </a:lnTo>
                <a:cubicBezTo>
                  <a:pt x="25445" y="568336"/>
                  <a:pt x="0" y="542891"/>
                  <a:pt x="0" y="511502"/>
                </a:cubicBezTo>
                <a:lnTo>
                  <a:pt x="0" y="56834"/>
                </a:lnTo>
                <a:close/>
              </a:path>
            </a:pathLst>
          </a:cu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266" tIns="24266" rIns="24266" bIns="24266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b="1" kern="1200" dirty="0" smtClean="0"/>
              <a:t>SR</a:t>
            </a:r>
            <a:r>
              <a:rPr lang="cs-CZ" sz="1100" kern="1200" dirty="0" smtClean="0"/>
              <a:t>: sociální pracovníci,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kern="1200" dirty="0" smtClean="0"/>
              <a:t>pracovnici v sociálních službách</a:t>
            </a:r>
            <a:endParaRPr lang="cs-CZ" sz="1100" kern="1200" dirty="0"/>
          </a:p>
        </p:txBody>
      </p:sp>
      <p:sp>
        <p:nvSpPr>
          <p:cNvPr id="144" name="Volný tvar 143"/>
          <p:cNvSpPr/>
          <p:nvPr/>
        </p:nvSpPr>
        <p:spPr>
          <a:xfrm>
            <a:off x="7535278" y="944763"/>
            <a:ext cx="2217376" cy="395476"/>
          </a:xfrm>
          <a:custGeom>
            <a:avLst/>
            <a:gdLst>
              <a:gd name="connsiteX0" fmla="*/ 0 w 2062919"/>
              <a:gd name="connsiteY0" fmla="*/ 56834 h 568336"/>
              <a:gd name="connsiteX1" fmla="*/ 56834 w 2062919"/>
              <a:gd name="connsiteY1" fmla="*/ 0 h 568336"/>
              <a:gd name="connsiteX2" fmla="*/ 2006085 w 2062919"/>
              <a:gd name="connsiteY2" fmla="*/ 0 h 568336"/>
              <a:gd name="connsiteX3" fmla="*/ 2062919 w 2062919"/>
              <a:gd name="connsiteY3" fmla="*/ 56834 h 568336"/>
              <a:gd name="connsiteX4" fmla="*/ 2062919 w 2062919"/>
              <a:gd name="connsiteY4" fmla="*/ 511502 h 568336"/>
              <a:gd name="connsiteX5" fmla="*/ 2006085 w 2062919"/>
              <a:gd name="connsiteY5" fmla="*/ 568336 h 568336"/>
              <a:gd name="connsiteX6" fmla="*/ 56834 w 2062919"/>
              <a:gd name="connsiteY6" fmla="*/ 568336 h 568336"/>
              <a:gd name="connsiteX7" fmla="*/ 0 w 2062919"/>
              <a:gd name="connsiteY7" fmla="*/ 511502 h 568336"/>
              <a:gd name="connsiteX8" fmla="*/ 0 w 2062919"/>
              <a:gd name="connsiteY8" fmla="*/ 56834 h 56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2919" h="568336">
                <a:moveTo>
                  <a:pt x="0" y="56834"/>
                </a:moveTo>
                <a:cubicBezTo>
                  <a:pt x="0" y="25445"/>
                  <a:pt x="25445" y="0"/>
                  <a:pt x="56834" y="0"/>
                </a:cubicBezTo>
                <a:lnTo>
                  <a:pt x="2006085" y="0"/>
                </a:lnTo>
                <a:cubicBezTo>
                  <a:pt x="2037474" y="0"/>
                  <a:pt x="2062919" y="25445"/>
                  <a:pt x="2062919" y="56834"/>
                </a:cubicBezTo>
                <a:lnTo>
                  <a:pt x="2062919" y="511502"/>
                </a:lnTo>
                <a:cubicBezTo>
                  <a:pt x="2062919" y="542891"/>
                  <a:pt x="2037474" y="568336"/>
                  <a:pt x="2006085" y="568336"/>
                </a:cubicBezTo>
                <a:lnTo>
                  <a:pt x="56834" y="568336"/>
                </a:lnTo>
                <a:cubicBezTo>
                  <a:pt x="25445" y="568336"/>
                  <a:pt x="0" y="542891"/>
                  <a:pt x="0" y="511502"/>
                </a:cubicBezTo>
                <a:lnTo>
                  <a:pt x="0" y="56834"/>
                </a:lnTo>
                <a:close/>
              </a:path>
            </a:pathLst>
          </a:cu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266" tIns="24266" rIns="24266" bIns="24266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b="1" kern="1200" dirty="0" smtClean="0"/>
              <a:t>STD:</a:t>
            </a:r>
            <a:r>
              <a:rPr lang="cs-CZ" sz="1100" kern="1200" dirty="0" smtClean="0"/>
              <a:t>  sociální pracovníci,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100" kern="1200" dirty="0" smtClean="0"/>
              <a:t>pracovnici v sociálních službách</a:t>
            </a:r>
            <a:endParaRPr lang="cs-CZ" sz="1100" kern="1200" dirty="0"/>
          </a:p>
        </p:txBody>
      </p:sp>
      <p:cxnSp>
        <p:nvCxnSpPr>
          <p:cNvPr id="153" name="Přímá spojnice se šipkou 152"/>
          <p:cNvCxnSpPr/>
          <p:nvPr/>
        </p:nvCxnSpPr>
        <p:spPr>
          <a:xfrm flipV="1">
            <a:off x="4521139" y="1141144"/>
            <a:ext cx="3019385" cy="2835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Přímá spojnice se šipkou 154"/>
          <p:cNvCxnSpPr/>
          <p:nvPr/>
        </p:nvCxnSpPr>
        <p:spPr>
          <a:xfrm>
            <a:off x="4549119" y="1415999"/>
            <a:ext cx="2979879" cy="1854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Přímá spojnice se šipkou 156"/>
          <p:cNvCxnSpPr/>
          <p:nvPr/>
        </p:nvCxnSpPr>
        <p:spPr>
          <a:xfrm>
            <a:off x="4502200" y="1416367"/>
            <a:ext cx="3054778" cy="6535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Volný tvar 165"/>
          <p:cNvSpPr/>
          <p:nvPr/>
        </p:nvSpPr>
        <p:spPr>
          <a:xfrm>
            <a:off x="7623957" y="5498389"/>
            <a:ext cx="542753" cy="230125"/>
          </a:xfrm>
          <a:custGeom>
            <a:avLst/>
            <a:gdLst>
              <a:gd name="connsiteX0" fmla="*/ 0 w 449431"/>
              <a:gd name="connsiteY0" fmla="*/ 24182 h 241817"/>
              <a:gd name="connsiteX1" fmla="*/ 24182 w 449431"/>
              <a:gd name="connsiteY1" fmla="*/ 0 h 241817"/>
              <a:gd name="connsiteX2" fmla="*/ 425249 w 449431"/>
              <a:gd name="connsiteY2" fmla="*/ 0 h 241817"/>
              <a:gd name="connsiteX3" fmla="*/ 449431 w 449431"/>
              <a:gd name="connsiteY3" fmla="*/ 24182 h 241817"/>
              <a:gd name="connsiteX4" fmla="*/ 449431 w 449431"/>
              <a:gd name="connsiteY4" fmla="*/ 217635 h 241817"/>
              <a:gd name="connsiteX5" fmla="*/ 425249 w 449431"/>
              <a:gd name="connsiteY5" fmla="*/ 241817 h 241817"/>
              <a:gd name="connsiteX6" fmla="*/ 24182 w 449431"/>
              <a:gd name="connsiteY6" fmla="*/ 241817 h 241817"/>
              <a:gd name="connsiteX7" fmla="*/ 0 w 449431"/>
              <a:gd name="connsiteY7" fmla="*/ 217635 h 241817"/>
              <a:gd name="connsiteX8" fmla="*/ 0 w 449431"/>
              <a:gd name="connsiteY8" fmla="*/ 24182 h 24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431" h="241817">
                <a:moveTo>
                  <a:pt x="0" y="24182"/>
                </a:moveTo>
                <a:cubicBezTo>
                  <a:pt x="0" y="10827"/>
                  <a:pt x="10827" y="0"/>
                  <a:pt x="24182" y="0"/>
                </a:cubicBezTo>
                <a:lnTo>
                  <a:pt x="425249" y="0"/>
                </a:lnTo>
                <a:cubicBezTo>
                  <a:pt x="438604" y="0"/>
                  <a:pt x="449431" y="10827"/>
                  <a:pt x="449431" y="24182"/>
                </a:cubicBezTo>
                <a:lnTo>
                  <a:pt x="449431" y="217635"/>
                </a:lnTo>
                <a:cubicBezTo>
                  <a:pt x="449431" y="230990"/>
                  <a:pt x="438604" y="241817"/>
                  <a:pt x="425249" y="241817"/>
                </a:cubicBezTo>
                <a:lnTo>
                  <a:pt x="24182" y="241817"/>
                </a:lnTo>
                <a:cubicBezTo>
                  <a:pt x="10827" y="241817"/>
                  <a:pt x="0" y="230990"/>
                  <a:pt x="0" y="217635"/>
                </a:cubicBezTo>
                <a:lnTo>
                  <a:pt x="0" y="24182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63" tIns="12163" rIns="12163" bIns="12163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800" kern="1200" dirty="0" smtClean="0"/>
              <a:t>asistent vedoucí</a:t>
            </a:r>
          </a:p>
        </p:txBody>
      </p:sp>
      <p:sp>
        <p:nvSpPr>
          <p:cNvPr id="167" name="Volný tvar 166"/>
          <p:cNvSpPr/>
          <p:nvPr/>
        </p:nvSpPr>
        <p:spPr>
          <a:xfrm>
            <a:off x="7623957" y="4999880"/>
            <a:ext cx="542753" cy="230125"/>
          </a:xfrm>
          <a:custGeom>
            <a:avLst/>
            <a:gdLst>
              <a:gd name="connsiteX0" fmla="*/ 0 w 449431"/>
              <a:gd name="connsiteY0" fmla="*/ 24182 h 241817"/>
              <a:gd name="connsiteX1" fmla="*/ 24182 w 449431"/>
              <a:gd name="connsiteY1" fmla="*/ 0 h 241817"/>
              <a:gd name="connsiteX2" fmla="*/ 425249 w 449431"/>
              <a:gd name="connsiteY2" fmla="*/ 0 h 241817"/>
              <a:gd name="connsiteX3" fmla="*/ 449431 w 449431"/>
              <a:gd name="connsiteY3" fmla="*/ 24182 h 241817"/>
              <a:gd name="connsiteX4" fmla="*/ 449431 w 449431"/>
              <a:gd name="connsiteY4" fmla="*/ 217635 h 241817"/>
              <a:gd name="connsiteX5" fmla="*/ 425249 w 449431"/>
              <a:gd name="connsiteY5" fmla="*/ 241817 h 241817"/>
              <a:gd name="connsiteX6" fmla="*/ 24182 w 449431"/>
              <a:gd name="connsiteY6" fmla="*/ 241817 h 241817"/>
              <a:gd name="connsiteX7" fmla="*/ 0 w 449431"/>
              <a:gd name="connsiteY7" fmla="*/ 217635 h 241817"/>
              <a:gd name="connsiteX8" fmla="*/ 0 w 449431"/>
              <a:gd name="connsiteY8" fmla="*/ 24182 h 24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431" h="241817">
                <a:moveTo>
                  <a:pt x="0" y="24182"/>
                </a:moveTo>
                <a:cubicBezTo>
                  <a:pt x="0" y="10827"/>
                  <a:pt x="10827" y="0"/>
                  <a:pt x="24182" y="0"/>
                </a:cubicBezTo>
                <a:lnTo>
                  <a:pt x="425249" y="0"/>
                </a:lnTo>
                <a:cubicBezTo>
                  <a:pt x="438604" y="0"/>
                  <a:pt x="449431" y="10827"/>
                  <a:pt x="449431" y="24182"/>
                </a:cubicBezTo>
                <a:lnTo>
                  <a:pt x="449431" y="217635"/>
                </a:lnTo>
                <a:cubicBezTo>
                  <a:pt x="449431" y="230990"/>
                  <a:pt x="438604" y="241817"/>
                  <a:pt x="425249" y="241817"/>
                </a:cubicBezTo>
                <a:lnTo>
                  <a:pt x="24182" y="241817"/>
                </a:lnTo>
                <a:cubicBezTo>
                  <a:pt x="10827" y="241817"/>
                  <a:pt x="0" y="230990"/>
                  <a:pt x="0" y="217635"/>
                </a:cubicBezTo>
                <a:lnTo>
                  <a:pt x="0" y="2418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63" tIns="12163" rIns="12163" bIns="12163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800" kern="1200" dirty="0" smtClean="0"/>
              <a:t>asistent vedoucího</a:t>
            </a:r>
          </a:p>
        </p:txBody>
      </p:sp>
      <p:cxnSp>
        <p:nvCxnSpPr>
          <p:cNvPr id="73" name="Přímá spojnice se šipkou 72"/>
          <p:cNvCxnSpPr>
            <a:stCxn id="10" idx="3"/>
          </p:cNvCxnSpPr>
          <p:nvPr/>
        </p:nvCxnSpPr>
        <p:spPr>
          <a:xfrm flipV="1">
            <a:off x="8544290" y="4430050"/>
            <a:ext cx="125328" cy="940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3"/>
            <a:endCxn id="95" idx="1"/>
          </p:cNvCxnSpPr>
          <p:nvPr/>
        </p:nvCxnSpPr>
        <p:spPr>
          <a:xfrm>
            <a:off x="8544290" y="4524067"/>
            <a:ext cx="102279" cy="1021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7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99</Words>
  <Application>Microsoft Office PowerPoint</Application>
  <PresentationFormat>Širokoúhlá obrazovka</PresentationFormat>
  <Paragraphs>56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ORGANIZAČNÍ SCHÉMA - VÝMĚNÍK (březen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SCHÉMA VEDENÍ A PROVOZNÍ ČÁSTI</dc:title>
  <dc:creator>MUDr. Petr Hejzlar</dc:creator>
  <cp:lastModifiedBy>Bc. Pavel Kamp</cp:lastModifiedBy>
  <cp:revision>102</cp:revision>
  <dcterms:created xsi:type="dcterms:W3CDTF">2019-03-30T19:45:51Z</dcterms:created>
  <dcterms:modified xsi:type="dcterms:W3CDTF">2022-03-15T11:41:06Z</dcterms:modified>
</cp:coreProperties>
</file>